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711" r:id="rId2"/>
  </p:sldMasterIdLst>
  <p:notesMasterIdLst>
    <p:notesMasterId r:id="rId9"/>
  </p:notesMasterIdLst>
  <p:handoutMasterIdLst>
    <p:handoutMasterId r:id="rId10"/>
  </p:handoutMasterIdLst>
  <p:sldIdLst>
    <p:sldId id="257" r:id="rId3"/>
    <p:sldId id="390" r:id="rId4"/>
    <p:sldId id="392" r:id="rId5"/>
    <p:sldId id="378" r:id="rId6"/>
    <p:sldId id="384" r:id="rId7"/>
    <p:sldId id="387" r:id="rId8"/>
  </p:sldIdLst>
  <p:sldSz cx="9906000" cy="6858000" type="A4"/>
  <p:notesSz cx="6797675" cy="9926638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>
          <p15:clr>
            <a:srgbClr val="A4A3A4"/>
          </p15:clr>
        </p15:guide>
        <p15:guide id="2" pos="5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1E8FF"/>
    <a:srgbClr val="0466AE"/>
    <a:srgbClr val="01A0DB"/>
    <a:srgbClr val="019DD8"/>
    <a:srgbClr val="08297F"/>
    <a:srgbClr val="0091D0"/>
    <a:srgbClr val="808080"/>
    <a:srgbClr val="3366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1" autoAdjust="0"/>
    <p:restoredTop sz="94651" autoAdjust="0"/>
  </p:normalViewPr>
  <p:slideViewPr>
    <p:cSldViewPr>
      <p:cViewPr varScale="1">
        <p:scale>
          <a:sx n="102" d="100"/>
          <a:sy n="102" d="100"/>
        </p:scale>
        <p:origin x="403" y="67"/>
      </p:cViewPr>
      <p:guideLst>
        <p:guide orient="horz" pos="1117"/>
        <p:guide pos="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12"/>
    </p:cViewPr>
  </p:sorterViewPr>
  <p:notesViewPr>
    <p:cSldViewPr>
      <p:cViewPr varScale="1">
        <p:scale>
          <a:sx n="84" d="100"/>
          <a:sy n="84" d="100"/>
        </p:scale>
        <p:origin x="290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247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30" y="1"/>
            <a:ext cx="2946247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066"/>
            <a:ext cx="2946247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30" y="9430066"/>
            <a:ext cx="2946247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29B2E6-B6CA-4104-AAF6-3E0CDBA0D7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256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247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1"/>
            <a:ext cx="2946246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8" y="4715033"/>
            <a:ext cx="5439101" cy="4467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470"/>
            <a:ext cx="2946247" cy="49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8470"/>
            <a:ext cx="2946246" cy="49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4C274E-07B0-409B-8737-2A8FA10E70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12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A3DDC-4354-4EEC-9011-A85A13171A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8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1pPr>
            <a:lvl2pPr marL="748374" indent="-287836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2pPr>
            <a:lvl3pPr marL="1151344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3pPr>
            <a:lvl4pPr marL="1611881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4pPr>
            <a:lvl5pPr marL="2072419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5pPr>
            <a:lvl6pPr marL="2532957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6pPr>
            <a:lvl7pPr marL="2993494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7pPr>
            <a:lvl8pPr marL="3454032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8pPr>
            <a:lvl9pPr marL="3914569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0859F45-6D7F-4C35-AE76-EE85F1C375B9}" type="slidenum">
              <a:rPr lang="en-US" altLang="ja-JP" sz="120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2</a:t>
            </a:fld>
            <a:endParaRPr lang="en-US" altLang="ja-JP" sz="120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785" y="4715033"/>
            <a:ext cx="4984107" cy="4467546"/>
          </a:xfrm>
          <a:noFill/>
        </p:spPr>
        <p:txBody>
          <a:bodyPr/>
          <a:lstStyle/>
          <a:p>
            <a:pPr eaLnBrk="1" hangingPunct="1"/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8730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1pPr>
            <a:lvl2pPr marL="748374" indent="-287836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2pPr>
            <a:lvl3pPr marL="1151344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3pPr>
            <a:lvl4pPr marL="1611881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4pPr>
            <a:lvl5pPr marL="2072419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5pPr>
            <a:lvl6pPr marL="2532957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6pPr>
            <a:lvl7pPr marL="2993494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7pPr>
            <a:lvl8pPr marL="3454032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8pPr>
            <a:lvl9pPr marL="3914569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6F05385F-29E4-48DC-B4C8-2DFEFFF4D937}" type="slidenum">
              <a:rPr lang="en-US" altLang="ja-JP" sz="120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4</a:t>
            </a:fld>
            <a:endParaRPr lang="en-US" altLang="ja-JP" sz="120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785" y="4715033"/>
            <a:ext cx="4984107" cy="4467546"/>
          </a:xfrm>
          <a:noFill/>
        </p:spPr>
        <p:txBody>
          <a:bodyPr/>
          <a:lstStyle/>
          <a:p>
            <a:pPr eaLnBrk="1" hangingPunct="1"/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180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1pPr>
            <a:lvl2pPr marL="748374" indent="-287836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2pPr>
            <a:lvl3pPr marL="1151344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3pPr>
            <a:lvl4pPr marL="1611881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4pPr>
            <a:lvl5pPr marL="2072419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5pPr>
            <a:lvl6pPr marL="2532957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6pPr>
            <a:lvl7pPr marL="2993494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7pPr>
            <a:lvl8pPr marL="3454032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8pPr>
            <a:lvl9pPr marL="3914569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CEE06429-767E-4A98-82C5-4F06D8433E39}" type="slidenum">
              <a:rPr lang="en-US" altLang="ja-JP" sz="120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5</a:t>
            </a:fld>
            <a:endParaRPr lang="en-US" altLang="ja-JP" sz="120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785" y="4715033"/>
            <a:ext cx="4984107" cy="4467546"/>
          </a:xfrm>
          <a:noFill/>
        </p:spPr>
        <p:txBody>
          <a:bodyPr/>
          <a:lstStyle/>
          <a:p>
            <a:pPr eaLnBrk="1" hangingPunct="1"/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6911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1pPr>
            <a:lvl2pPr marL="748374" indent="-287836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2pPr>
            <a:lvl3pPr marL="1151344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3pPr>
            <a:lvl4pPr marL="1611881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4pPr>
            <a:lvl5pPr marL="2072419" indent="-230269"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5pPr>
            <a:lvl6pPr marL="2532957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6pPr>
            <a:lvl7pPr marL="2993494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7pPr>
            <a:lvl8pPr marL="3454032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8pPr>
            <a:lvl9pPr marL="3914569" indent="-230269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F520F25D-E1B4-4666-9FE0-74E2F84B92B9}" type="slidenum">
              <a:rPr lang="en-US" altLang="ja-JP" sz="1200">
                <a:latin typeface="Arial" panose="020B0604020202020204" pitchFamily="34" charset="0"/>
                <a:ea typeface="ＭＳ Ｐゴシック" panose="020B0600070205080204" pitchFamily="50" charset="-128"/>
              </a:rPr>
              <a:pPr/>
              <a:t>6</a:t>
            </a:fld>
            <a:endParaRPr lang="en-US" altLang="ja-JP" sz="120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785" y="4715033"/>
            <a:ext cx="4984107" cy="4467546"/>
          </a:xfrm>
          <a:noFill/>
        </p:spPr>
        <p:txBody>
          <a:bodyPr/>
          <a:lstStyle/>
          <a:p>
            <a:pPr eaLnBrk="1" hangingPunct="1"/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331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9C5FD-776B-4251-990D-D1F60A816AEE}" type="slidenum">
              <a:rPr lang="en-GB" altLang="ja-JP" smtClean="0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5889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7FA0-8ABF-451F-AA08-81EA31A01F20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12129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C7F89-03AC-4BEF-B84E-614D8C8C3AF0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966602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40F4B-5776-44A6-9FA9-92F776459854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74480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1_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122238"/>
            <a:ext cx="8172450" cy="12954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719264"/>
            <a:ext cx="8915400" cy="21288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4000501"/>
            <a:ext cx="8915400" cy="21304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GB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9A3A-80EC-4B48-8D9E-AD1F31E1C07E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89362443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Text Font Size 36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70620" y="620688"/>
            <a:ext cx="2793600" cy="2736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/>
              <a:t>メインタイトルの入力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53490" y="4107163"/>
            <a:ext cx="3679200" cy="72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オプション　サブ　タイトル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53489" y="5445227"/>
            <a:ext cx="3679200" cy="3194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0" indent="0">
              <a:buNone/>
              <a:defRPr sz="1733" baseline="0">
                <a:latin typeface="Arial" pitchFamily="34" charset="0"/>
              </a:defRPr>
            </a:lvl2pPr>
            <a:lvl3pPr marL="0" indent="0">
              <a:buNone/>
              <a:defRPr sz="1733" baseline="0">
                <a:latin typeface="Arial" pitchFamily="34" charset="0"/>
              </a:defRPr>
            </a:lvl3pPr>
            <a:lvl4pPr marL="0" indent="0">
              <a:buNone/>
              <a:defRPr sz="1733" baseline="0">
                <a:latin typeface="Arial" pitchFamily="34" charset="0"/>
              </a:defRPr>
            </a:lvl4pPr>
            <a:lvl5pPr marL="0" indent="0">
              <a:buNone/>
              <a:defRPr sz="1733" baseline="0">
                <a:latin typeface="Arial" pitchFamily="34" charset="0"/>
              </a:defRPr>
            </a:lvl5pPr>
          </a:lstStyle>
          <a:p>
            <a:pPr lvl="0"/>
            <a:r>
              <a:rPr lang="en-US" altLang="ja-JP" dirty="0"/>
              <a:t>2014</a:t>
            </a:r>
            <a:r>
              <a:rPr lang="ja-JP" altLang="en-US" dirty="0"/>
              <a:t>年○月○日</a:t>
            </a:r>
            <a:endParaRPr lang="en-GB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53489" y="5962752"/>
            <a:ext cx="3679200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0" indent="0">
              <a:buNone/>
              <a:defRPr sz="1733" baseline="0">
                <a:latin typeface="Arial" pitchFamily="34" charset="0"/>
              </a:defRPr>
            </a:lvl2pPr>
            <a:lvl3pPr marL="0" indent="0">
              <a:buNone/>
              <a:defRPr sz="1733" baseline="0">
                <a:latin typeface="Arial" pitchFamily="34" charset="0"/>
              </a:defRPr>
            </a:lvl3pPr>
            <a:lvl4pPr marL="0" indent="0">
              <a:buNone/>
              <a:defRPr sz="1733" baseline="0">
                <a:latin typeface="Arial" pitchFamily="34" charset="0"/>
              </a:defRPr>
            </a:lvl4pPr>
            <a:lvl5pPr marL="0" indent="0">
              <a:buNone/>
              <a:defRPr sz="1733" baseline="0">
                <a:latin typeface="Arial" pitchFamily="34" charset="0"/>
              </a:defRPr>
            </a:lvl5pPr>
          </a:lstStyle>
          <a:p>
            <a:pPr lvl="0"/>
            <a:r>
              <a:rPr lang="ja-JP" altLang="en-US" dirty="0"/>
              <a:t>○○○事業部（サブタイトル）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277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9C5FD-776B-4251-990D-D1F60A816AEE}" type="slidenum">
              <a:rPr lang="en-GB" altLang="ja-JP" smtClean="0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88407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48EFE-8B1C-4053-933F-587B308FC327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86908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AE45C-0E11-4AB4-9305-AFB649C51FA2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272870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8B567-AB5E-4604-90E2-4328B9E985D2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324593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AD915-3FF0-4E4A-B7B9-90B8B9CB7840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65056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48EFE-8B1C-4053-933F-587B308FC327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69677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ED01A-0425-403F-9B2B-9ED463B9981B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419502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B6918B-2A97-4995-B38C-AA93A4E3B6FD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37454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8E990-5BB4-4B99-833A-72D0C24EC59F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824908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7FA0-8ABF-451F-AA08-81EA31A01F20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7991372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C7F89-03AC-4BEF-B84E-614D8C8C3AF0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136680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40F4B-5776-44A6-9FA9-92F776459854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7514228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1_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122238"/>
            <a:ext cx="8172450" cy="12954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719264"/>
            <a:ext cx="8915400" cy="21288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4000501"/>
            <a:ext cx="8915400" cy="21304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GB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9A3A-80EC-4B48-8D9E-AD1F31E1C07E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40064564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ext Font Size 36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70620" y="620688"/>
            <a:ext cx="2793600" cy="2736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/>
              <a:t>メインタイトルの入力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53490" y="4107163"/>
            <a:ext cx="3679200" cy="72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オプション　サブ　タイトル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53489" y="5445227"/>
            <a:ext cx="3679200" cy="3194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0" indent="0">
              <a:buNone/>
              <a:defRPr sz="1733" baseline="0">
                <a:latin typeface="Arial" pitchFamily="34" charset="0"/>
              </a:defRPr>
            </a:lvl2pPr>
            <a:lvl3pPr marL="0" indent="0">
              <a:buNone/>
              <a:defRPr sz="1733" baseline="0">
                <a:latin typeface="Arial" pitchFamily="34" charset="0"/>
              </a:defRPr>
            </a:lvl3pPr>
            <a:lvl4pPr marL="0" indent="0">
              <a:buNone/>
              <a:defRPr sz="1733" baseline="0">
                <a:latin typeface="Arial" pitchFamily="34" charset="0"/>
              </a:defRPr>
            </a:lvl4pPr>
            <a:lvl5pPr marL="0" indent="0">
              <a:buNone/>
              <a:defRPr sz="1733" baseline="0">
                <a:latin typeface="Arial" pitchFamily="34" charset="0"/>
              </a:defRPr>
            </a:lvl5pPr>
          </a:lstStyle>
          <a:p>
            <a:pPr lvl="0"/>
            <a:r>
              <a:rPr lang="en-US" altLang="ja-JP" dirty="0"/>
              <a:t>2014</a:t>
            </a:r>
            <a:r>
              <a:rPr lang="ja-JP" altLang="en-US" dirty="0"/>
              <a:t>年○月○日</a:t>
            </a:r>
            <a:endParaRPr lang="en-GB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53489" y="5962752"/>
            <a:ext cx="3679200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0" indent="0">
              <a:buNone/>
              <a:defRPr sz="1733" baseline="0">
                <a:latin typeface="Arial" pitchFamily="34" charset="0"/>
              </a:defRPr>
            </a:lvl2pPr>
            <a:lvl3pPr marL="0" indent="0">
              <a:buNone/>
              <a:defRPr sz="1733" baseline="0">
                <a:latin typeface="Arial" pitchFamily="34" charset="0"/>
              </a:defRPr>
            </a:lvl3pPr>
            <a:lvl4pPr marL="0" indent="0">
              <a:buNone/>
              <a:defRPr sz="1733" baseline="0">
                <a:latin typeface="Arial" pitchFamily="34" charset="0"/>
              </a:defRPr>
            </a:lvl4pPr>
            <a:lvl5pPr marL="0" indent="0">
              <a:buNone/>
              <a:defRPr sz="1733" baseline="0">
                <a:latin typeface="Arial" pitchFamily="34" charset="0"/>
              </a:defRPr>
            </a:lvl5pPr>
          </a:lstStyle>
          <a:p>
            <a:pPr lvl="0"/>
            <a:r>
              <a:rPr lang="ja-JP" altLang="en-US" dirty="0"/>
              <a:t>○○○事業部（サブタイトル）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70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B3C53-2C26-40DF-84D4-E2E48729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6E3B25-D7E8-4815-811C-EC63ADFE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4CED99-4CD1-4420-9A94-828A44E0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6CD59B-28DE-4BC9-B763-36441483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59A3A-80EC-4B48-8D9E-AD1F31E1C07E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73517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AE45C-0E11-4AB4-9305-AFB649C51FA2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9304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8B567-AB5E-4604-90E2-4328B9E985D2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18157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AD915-3FF0-4E4A-B7B9-90B8B9CB7840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58985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ED01A-0425-403F-9B2B-9ED463B9981B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5191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44888" y="6356352"/>
            <a:ext cx="2228850" cy="365125"/>
          </a:xfrm>
        </p:spPr>
        <p:txBody>
          <a:bodyPr/>
          <a:lstStyle/>
          <a:p>
            <a:pPr algn="ctr">
              <a:defRPr/>
            </a:pPr>
            <a:fld id="{FBB6918B-2A97-4995-B38C-AA93A4E3B6FD}" type="slidenum">
              <a:rPr lang="en-GB" altLang="ja-JP" smtClean="0"/>
              <a:pPr algn="ctr"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80749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8E990-5BB4-4B99-833A-72D0C24EC59F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94975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959A3A-80EC-4B48-8D9E-AD1F31E1C07E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47590EF2-322A-4F5E-9346-085BB0C679C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48" y="136523"/>
            <a:ext cx="744239" cy="111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9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8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959A3A-80EC-4B48-8D9E-AD1F31E1C07E}" type="slidenum">
              <a:rPr lang="en-GB" altLang="ja-JP" smtClean="0"/>
              <a:pPr>
                <a:defRPr/>
              </a:pPr>
              <a:t>‹#›</a:t>
            </a:fld>
            <a:r>
              <a:rPr lang="en-GB" altLang="ja-JP"/>
              <a:t>/4</a:t>
            </a:r>
          </a:p>
        </p:txBody>
      </p:sp>
      <p:pic>
        <p:nvPicPr>
          <p:cNvPr id="7" name="Picture 5" descr="白抜き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29648" y="185738"/>
            <a:ext cx="672103" cy="10001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EDD9AB9-FC8C-4A89-8D8A-E08763F79AB8}"/>
              </a:ext>
            </a:extLst>
          </p:cNvPr>
          <p:cNvCxnSpPr>
            <a:cxnSpLocks/>
          </p:cNvCxnSpPr>
          <p:nvPr userDrawn="1"/>
        </p:nvCxnSpPr>
        <p:spPr>
          <a:xfrm>
            <a:off x="0" y="1412776"/>
            <a:ext cx="9906000" cy="0"/>
          </a:xfrm>
          <a:prstGeom prst="line">
            <a:avLst/>
          </a:prstGeom>
          <a:ln w="19050">
            <a:solidFill>
              <a:srgbClr val="019D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84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2520" y="1979547"/>
            <a:ext cx="8420100" cy="1161083"/>
          </a:xfrm>
        </p:spPr>
        <p:txBody>
          <a:bodyPr>
            <a:noAutofit/>
          </a:bodyPr>
          <a:lstStyle/>
          <a:p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お客様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ヒアリングシート</a:t>
            </a:r>
            <a:endParaRPr kumimoji="1" lang="ja-JP" altLang="en-US" sz="4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01523" y="4396293"/>
            <a:ext cx="6102953" cy="424732"/>
          </a:xfrm>
        </p:spPr>
        <p:txBody>
          <a:bodyPr wrap="none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お客様のお困り事、ご要望をお聞かせください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4294967295"/>
          </p:nvPr>
        </p:nvSpPr>
        <p:spPr>
          <a:xfrm>
            <a:off x="6393160" y="6021288"/>
            <a:ext cx="3119765" cy="480131"/>
          </a:xfr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株式会社オービット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63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2"/>
          <p:cNvSpPr txBox="1">
            <a:spLocks noChangeArrowheads="1"/>
          </p:cNvSpPr>
          <p:nvPr/>
        </p:nvSpPr>
        <p:spPr bwMode="auto">
          <a:xfrm>
            <a:off x="460714" y="406362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800" dirty="0"/>
              <a:t>１．現在の検査状況、今後の構想について</a:t>
            </a:r>
          </a:p>
        </p:txBody>
      </p:sp>
      <p:graphicFrame>
        <p:nvGraphicFramePr>
          <p:cNvPr id="371147" name="Group 14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560201"/>
              </p:ext>
            </p:extLst>
          </p:nvPr>
        </p:nvGraphicFramePr>
        <p:xfrm>
          <a:off x="568539" y="1340773"/>
          <a:ext cx="8560925" cy="5297040"/>
        </p:xfrm>
        <a:graphic>
          <a:graphicData uri="http://schemas.openxmlformats.org/drawingml/2006/table">
            <a:tbl>
              <a:tblPr/>
              <a:tblGrid>
                <a:gridCol w="90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5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402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現在検査状況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今後の構想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79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検査方法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目視検査　・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 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・補助器具（倍率：　　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手で角度を変えながら検査　　無 ・ 有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⇒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402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検査時間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秒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/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個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⇒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CT: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秒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/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個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02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検査工数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検査員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人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直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/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時間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時間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⇒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検査員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人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直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/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時間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時間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402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検査場所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住所・工場名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　　　　　　　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装置納品先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　　　　　　　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696859"/>
                  </a:ext>
                </a:extLst>
              </a:tr>
              <a:tr h="0">
                <a:tc rowSpan="1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247091"/>
                  </a:ext>
                </a:extLst>
              </a:tr>
              <a:tr h="121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現状の困り事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ご要望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023481"/>
                  </a:ext>
                </a:extLst>
              </a:tr>
              <a:tr h="2067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・</a:t>
                      </a: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・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⇒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・</a:t>
                      </a: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・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9701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147571"/>
                  </a:ext>
                </a:extLst>
              </a:tr>
              <a:tr h="121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過去の検討実績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検討段階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167829"/>
                  </a:ext>
                </a:extLst>
              </a:tr>
              <a:tr h="121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無　・　有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できるか判断　・　予算取り前　・　予算確保済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4503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33377"/>
                  </a:ext>
                </a:extLst>
              </a:tr>
              <a:tr h="121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装置予算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447846"/>
                  </a:ext>
                </a:extLst>
              </a:tr>
              <a:tr h="121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　　　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円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731611"/>
                  </a:ext>
                </a:extLst>
              </a:tr>
              <a:tr h="291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3985" marB="359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930849"/>
                  </a:ext>
                </a:extLst>
              </a:tr>
              <a:tr h="3033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現状の良品率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導入予定時期　（台数）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105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</a:t>
                      </a:r>
                      <a:r>
                        <a:rPr kumimoji="1" lang="en-US" altLang="ja-JP" sz="14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％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日　（　　　台）</a:t>
                      </a:r>
                    </a:p>
                  </a:txBody>
                  <a:tcPr marL="72000" marR="72000" marT="53985" marB="35990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064706"/>
                  </a:ext>
                </a:extLst>
              </a:tr>
            </a:tbl>
          </a:graphicData>
        </a:graphic>
      </p:graphicFrame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E4FC0B6-AACD-4B2F-881D-BC2748D5D846}"/>
              </a:ext>
            </a:extLst>
          </p:cNvPr>
          <p:cNvCxnSpPr>
            <a:cxnSpLocks/>
          </p:cNvCxnSpPr>
          <p:nvPr/>
        </p:nvCxnSpPr>
        <p:spPr>
          <a:xfrm>
            <a:off x="0" y="1052736"/>
            <a:ext cx="8769424" cy="0"/>
          </a:xfrm>
          <a:prstGeom prst="line">
            <a:avLst/>
          </a:prstGeom>
          <a:ln w="19050">
            <a:solidFill>
              <a:srgbClr val="0466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F42D03-3AFC-47DB-A25E-96A2F58864E7}"/>
              </a:ext>
            </a:extLst>
          </p:cNvPr>
          <p:cNvCxnSpPr>
            <a:cxnSpLocks/>
          </p:cNvCxnSpPr>
          <p:nvPr/>
        </p:nvCxnSpPr>
        <p:spPr>
          <a:xfrm>
            <a:off x="0" y="1052736"/>
            <a:ext cx="8769424" cy="0"/>
          </a:xfrm>
          <a:prstGeom prst="line">
            <a:avLst/>
          </a:prstGeom>
          <a:ln w="19050">
            <a:solidFill>
              <a:srgbClr val="0466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1F0B27B-34E5-4082-ADA1-1A009162F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26967"/>
              </p:ext>
            </p:extLst>
          </p:nvPr>
        </p:nvGraphicFramePr>
        <p:xfrm>
          <a:off x="568288" y="1484506"/>
          <a:ext cx="8769424" cy="524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5173">
                  <a:extLst>
                    <a:ext uri="{9D8B030D-6E8A-4147-A177-3AD203B41FA5}">
                      <a16:colId xmlns:a16="http://schemas.microsoft.com/office/drawing/2014/main" val="4071911020"/>
                    </a:ext>
                  </a:extLst>
                </a:gridCol>
                <a:gridCol w="4384251">
                  <a:extLst>
                    <a:ext uri="{9D8B030D-6E8A-4147-A177-3AD203B41FA5}">
                      <a16:colId xmlns:a16="http://schemas.microsoft.com/office/drawing/2014/main" val="1797897233"/>
                    </a:ext>
                  </a:extLst>
                </a:gridCol>
              </a:tblGrid>
              <a:tr h="29516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現在の検査環境（照明条件等）略図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※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自動検査装置の照明条件を目視検査と合わせるため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112157"/>
                  </a:ext>
                </a:extLst>
              </a:tr>
              <a:tr h="46013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可能であればここへ現在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の検査環境（照明条件等）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が分かるような画像を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貼り付けてください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その１</a:t>
                      </a:r>
                      <a:endParaRPr kumimoji="1" lang="en-US" altLang="ja-JP" sz="60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可能であればここへ現在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の検査環境（照明条件等）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が分かるような画像を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貼り付けてください</a:t>
                      </a: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その２</a:t>
                      </a:r>
                      <a:endParaRPr kumimoji="1" lang="en-US" altLang="ja-JP" sz="60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333231"/>
                  </a:ext>
                </a:extLst>
              </a:tr>
            </a:tbl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11ECF1F7-AF57-4CD6-A8E4-CBEE605E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714" y="406362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800" dirty="0"/>
              <a:t>２．現在の検査環境（照明条件等について）</a:t>
            </a:r>
          </a:p>
        </p:txBody>
      </p:sp>
    </p:spTree>
    <p:extLst>
      <p:ext uri="{BB962C8B-B14F-4D97-AF65-F5344CB8AC3E}">
        <p14:creationId xmlns:p14="http://schemas.microsoft.com/office/powerpoint/2010/main" val="57281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4297" name="Group 4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96606"/>
              </p:ext>
            </p:extLst>
          </p:nvPr>
        </p:nvGraphicFramePr>
        <p:xfrm>
          <a:off x="560512" y="1410007"/>
          <a:ext cx="4369569" cy="5115337"/>
        </p:xfrm>
        <a:graphic>
          <a:graphicData uri="http://schemas.openxmlformats.org/drawingml/2006/table">
            <a:tbl>
              <a:tblPr/>
              <a:tblGrid>
                <a:gridCol w="158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5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検査対象ワークの概要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品　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用　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材　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441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概略寸法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最小　：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〕mm×〔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</a:t>
                      </a: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最大　：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〕mm×〔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441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重量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最小　：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〕g</a:t>
                      </a: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最大　：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〕g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ワーク状態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ドライ　・　ウエット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生産量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個／日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稼働日数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時間／日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品種数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品種　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9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チャック可能箇所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7441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前工程の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加工機台数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加工機毎の加工のバラつき考慮の為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186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製造スピード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秒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/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個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インライン化する場合、必要タクトになる為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334293" name="Group 4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56946"/>
              </p:ext>
            </p:extLst>
          </p:nvPr>
        </p:nvGraphicFramePr>
        <p:xfrm>
          <a:off x="5241032" y="1412778"/>
          <a:ext cx="4104010" cy="5115335"/>
        </p:xfrm>
        <a:graphic>
          <a:graphicData uri="http://schemas.openxmlformats.org/drawingml/2006/table">
            <a:tbl>
              <a:tblPr/>
              <a:tblGrid>
                <a:gridCol w="4104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4821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ワーク略図（写真等）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0514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可能であればここへ</a:t>
                      </a:r>
                      <a:endParaRPr kumimoji="1" lang="en-US" altLang="ja-JP" sz="24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検査対象ワークの画像を</a:t>
                      </a:r>
                      <a:endParaRPr kumimoji="1" lang="en-US" altLang="ja-JP" sz="24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貼り付けてください</a:t>
                      </a:r>
                      <a:endParaRPr kumimoji="1" lang="en-US" altLang="ja-JP" sz="24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4046DAD-FF26-4828-B8C6-7CF62354CBF8}"/>
              </a:ext>
            </a:extLst>
          </p:cNvPr>
          <p:cNvCxnSpPr>
            <a:cxnSpLocks/>
          </p:cNvCxnSpPr>
          <p:nvPr/>
        </p:nvCxnSpPr>
        <p:spPr>
          <a:xfrm>
            <a:off x="0" y="1052736"/>
            <a:ext cx="8769424" cy="0"/>
          </a:xfrm>
          <a:prstGeom prst="line">
            <a:avLst/>
          </a:prstGeom>
          <a:ln w="19050">
            <a:solidFill>
              <a:srgbClr val="0466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2">
            <a:extLst>
              <a:ext uri="{FF2B5EF4-FFF2-40B4-BE49-F238E27FC236}">
                <a16:creationId xmlns:a16="http://schemas.microsoft.com/office/drawing/2014/main" id="{A04FBFE8-3834-4A22-902A-201BB349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51" y="406362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800" dirty="0"/>
              <a:t>３．検査対象ワークについて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CB91097E-BD41-4636-A601-A4200E357528}"/>
              </a:ext>
            </a:extLst>
          </p:cNvPr>
          <p:cNvCxnSpPr>
            <a:cxnSpLocks/>
          </p:cNvCxnSpPr>
          <p:nvPr/>
        </p:nvCxnSpPr>
        <p:spPr>
          <a:xfrm>
            <a:off x="0" y="1052736"/>
            <a:ext cx="8769424" cy="0"/>
          </a:xfrm>
          <a:prstGeom prst="line">
            <a:avLst/>
          </a:prstGeom>
          <a:ln w="19050">
            <a:solidFill>
              <a:srgbClr val="0466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2">
            <a:extLst>
              <a:ext uri="{FF2B5EF4-FFF2-40B4-BE49-F238E27FC236}">
                <a16:creationId xmlns:a16="http://schemas.microsoft.com/office/drawing/2014/main" id="{64EB415B-3FA2-4334-8A6F-FD123817D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51" y="406362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800" dirty="0"/>
              <a:t>４．検査項目・基準について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8167D789-C34D-45E8-9B6E-E47E96839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58" y="1196752"/>
            <a:ext cx="78992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・検査基準書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	〔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有　・　無　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〕</a:t>
            </a:r>
          </a:p>
        </p:txBody>
      </p:sp>
      <p:graphicFrame>
        <p:nvGraphicFramePr>
          <p:cNvPr id="7" name="Group 3025">
            <a:extLst>
              <a:ext uri="{FF2B5EF4-FFF2-40B4-BE49-F238E27FC236}">
                <a16:creationId xmlns:a16="http://schemas.microsoft.com/office/drawing/2014/main" id="{E37DC59C-C2FB-4436-B3D4-8A7613923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45795"/>
              </p:ext>
            </p:extLst>
          </p:nvPr>
        </p:nvGraphicFramePr>
        <p:xfrm>
          <a:off x="488205" y="1693057"/>
          <a:ext cx="8928991" cy="4025152"/>
        </p:xfrm>
        <a:graphic>
          <a:graphicData uri="http://schemas.openxmlformats.org/drawingml/2006/table">
            <a:tbl>
              <a:tblPr/>
              <a:tblGrid>
                <a:gridCol w="3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2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7473">
                  <a:extLst>
                    <a:ext uri="{9D8B030D-6E8A-4147-A177-3AD203B41FA5}">
                      <a16:colId xmlns:a16="http://schemas.microsoft.com/office/drawing/2014/main" val="93875412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694520081"/>
                    </a:ext>
                  </a:extLst>
                </a:gridCol>
                <a:gridCol w="1146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521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欠陥名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欠陥の発生原因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発生箇所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優先順位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検出難易度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社外クレーム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限度見本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181">
                <a:tc rowSpan="6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陥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種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類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難　・　中　・　易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1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難　・　中　・　易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1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難　・　中　・　易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8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難　・　中　・　易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669003"/>
                  </a:ext>
                </a:extLst>
              </a:tr>
              <a:tr h="57818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難　・　中　・　易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453687"/>
                  </a:ext>
                </a:extLst>
              </a:tr>
              <a:tr h="57818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難　・　中　・　易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</a:p>
                  </a:txBody>
                  <a:tcPr marL="72000" marR="72000" marT="54005" marB="54005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155545"/>
                  </a:ext>
                </a:extLst>
              </a:tr>
            </a:tbl>
          </a:graphicData>
        </a:graphic>
      </p:graphicFrame>
      <p:sp>
        <p:nvSpPr>
          <p:cNvPr id="8" name="Text Box 3">
            <a:extLst>
              <a:ext uri="{FF2B5EF4-FFF2-40B4-BE49-F238E27FC236}">
                <a16:creationId xmlns:a16="http://schemas.microsoft.com/office/drawing/2014/main" id="{026C842E-A451-4636-B676-5DB5955F7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40" y="5773753"/>
            <a:ext cx="41761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検出難易度の目安としては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「難」</a:t>
            </a: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　熟練検査員のみ判別可能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　  「中」</a:t>
            </a: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　教育された検査員であれば判別可能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　  「易」</a:t>
            </a: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　初心者でも判別可能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D1A23F7B-9108-49BF-BFC9-2267883B1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20" y="5773753"/>
            <a:ext cx="41761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優先順位について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重大クレームに繋がる様な検出がマストな欠陥を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「１」としてください。（１が複数あっても構いません）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以降、検出したい欠陥順に数字を記入してください。　　　</a:t>
            </a:r>
            <a:endParaRPr lang="en-US" altLang="ja-JP" sz="1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Line 217"/>
          <p:cNvSpPr>
            <a:spLocks noChangeShapeType="1"/>
          </p:cNvSpPr>
          <p:nvPr/>
        </p:nvSpPr>
        <p:spPr bwMode="auto">
          <a:xfrm>
            <a:off x="5373688" y="1311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1272" name="Line 228"/>
          <p:cNvSpPr>
            <a:spLocks noChangeShapeType="1"/>
          </p:cNvSpPr>
          <p:nvPr/>
        </p:nvSpPr>
        <p:spPr bwMode="auto">
          <a:xfrm>
            <a:off x="5373688" y="1311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graphicFrame>
        <p:nvGraphicFramePr>
          <p:cNvPr id="361188" name="Group 7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39632"/>
              </p:ext>
            </p:extLst>
          </p:nvPr>
        </p:nvGraphicFramePr>
        <p:xfrm>
          <a:off x="560512" y="1434518"/>
          <a:ext cx="4536504" cy="5121430"/>
        </p:xfrm>
        <a:graphic>
          <a:graphicData uri="http://schemas.openxmlformats.org/drawingml/2006/table">
            <a:tbl>
              <a:tblPr/>
              <a:tblGrid>
                <a:gridCol w="142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外観検査装置仕様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製作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新規製作　・　リピート機製作　・　改造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用途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生産機　・　試作機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設備形態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全自動機　・　半自動機　・　ライン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部品供給形態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人手　・　自動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〔P/F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・　ﾏｶﾞｼﾞﾝ　・　ﾊﾟﾚﾀｲｼﾞﾝｸﾞ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00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製品排出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人手　・　自動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ﾊﾟﾚﾀｲｼﾞﾝｸﾞ　・　後工程に渡す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他設備との関連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現有設備の改造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有　・　無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設置場所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製造現場 ・ 検査室 ・ クリーンルーム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477461"/>
                  </a:ext>
                </a:extLst>
              </a:tr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設置環境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粉塵・油煙・騒音・振動・他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 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設置環境温度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最小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 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℃　～　最大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℃　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要求タクト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秒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/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個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527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設置寸法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幅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</a:t>
                      </a:r>
                      <a:r>
                        <a:rPr kumimoji="1" lang="ja-JP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、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奥行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</a:t>
                      </a:r>
                      <a:r>
                        <a:rPr kumimoji="1" lang="ja-JP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、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高さ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〔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〕mm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61143" name="Group 6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66761"/>
              </p:ext>
            </p:extLst>
          </p:nvPr>
        </p:nvGraphicFramePr>
        <p:xfrm>
          <a:off x="5385048" y="1434519"/>
          <a:ext cx="3960440" cy="5121417"/>
        </p:xfrm>
        <a:graphic>
          <a:graphicData uri="http://schemas.openxmlformats.org/drawingml/2006/table">
            <a:tbl>
              <a:tblPr/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24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外観検査装置イメージ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6174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E6001F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defRPr>
                      </a:lvl1pPr>
                      <a:lvl2pPr defTabSz="457200" eaLnBrk="0" hangingPunct="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DC0904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0099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Font typeface="Wingdings" panose="05000000000000000000" pitchFamily="2" charset="2"/>
                        <a:defRPr kumimoji="1" sz="14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既に外観検査装置</a:t>
                      </a:r>
                      <a:endParaRPr kumimoji="1" lang="en-US" altLang="ja-JP" sz="24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イメージ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があれば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ご記入下さい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無い場合は弊社から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予算にあった装置仕様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を提案致します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D4B95268-EB44-4336-8C9C-5B958D52846A}"/>
              </a:ext>
            </a:extLst>
          </p:cNvPr>
          <p:cNvCxnSpPr>
            <a:cxnSpLocks/>
          </p:cNvCxnSpPr>
          <p:nvPr/>
        </p:nvCxnSpPr>
        <p:spPr>
          <a:xfrm>
            <a:off x="0" y="1052736"/>
            <a:ext cx="8769424" cy="0"/>
          </a:xfrm>
          <a:prstGeom prst="line">
            <a:avLst/>
          </a:prstGeom>
          <a:ln w="19050">
            <a:solidFill>
              <a:srgbClr val="0466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2">
            <a:extLst>
              <a:ext uri="{FF2B5EF4-FFF2-40B4-BE49-F238E27FC236}">
                <a16:creationId xmlns:a16="http://schemas.microsoft.com/office/drawing/2014/main" id="{2310F032-FDA7-464A-AD55-FB272211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51" y="406362"/>
            <a:ext cx="7056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E6001F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DC0904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l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anose="05000000000000000000" pitchFamily="2" charset="2"/>
              <a:buChar char="Ø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800" dirty="0"/>
              <a:t>５．外観検査装置仕様について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cb025ba9a6ccf8fed139b5222f2a63b17a4791"/>
</p:tagLst>
</file>

<file path=ppt/theme/theme1.xml><?xml version="1.0" encoding="utf-8"?>
<a:theme xmlns:a="http://schemas.openxmlformats.org/drawingml/2006/main" name="オービット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4586fdb001cf7c81f4436a6a8a604c.pptx" id="{52F0BA40-5D2F-4994-B8AC-B2554ACD4B42}" vid="{59CBFADC-EBF9-4796-B221-BACF337D9D67}"/>
    </a:ext>
  </a:extLst>
</a:theme>
</file>

<file path=ppt/theme/theme2.xml><?xml version="1.0" encoding="utf-8"?>
<a:theme xmlns:a="http://schemas.openxmlformats.org/drawingml/2006/main" name="1_オービット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4586fdb001cf7c81f4436a6a8a604c.pptx" id="{52F0BA40-5D2F-4994-B8AC-B2554ACD4B42}" vid="{59CBFADC-EBF9-4796-B221-BACF337D9D67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3515B079CED74D854A729F8434E75F" ma:contentTypeVersion="9" ma:contentTypeDescription="新しいドキュメントを作成します。" ma:contentTypeScope="" ma:versionID="5d82fb6a861c84099a75a13fe1d694fb">
  <xsd:schema xmlns:xsd="http://www.w3.org/2001/XMLSchema" xmlns:xs="http://www.w3.org/2001/XMLSchema" xmlns:p="http://schemas.microsoft.com/office/2006/metadata/properties" xmlns:ns2="d497e137-b212-49ec-b7cb-e1c00783e5b9" targetNamespace="http://schemas.microsoft.com/office/2006/metadata/properties" ma:root="true" ma:fieldsID="ef4d4c881a758ce49f53f76536ce85ce" ns2:_="">
    <xsd:import namespace="d497e137-b212-49ec-b7cb-e1c00783e5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7e137-b212-49ec-b7cb-e1c00783e5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1A356-A432-46BA-A417-7C7ED2D6C31D}"/>
</file>

<file path=customXml/itemProps2.xml><?xml version="1.0" encoding="utf-8"?>
<ds:datastoreItem xmlns:ds="http://schemas.openxmlformats.org/officeDocument/2006/customXml" ds:itemID="{CC55FA06-A566-4BEF-9708-13504E2FB0FD}"/>
</file>

<file path=customXml/itemProps3.xml><?xml version="1.0" encoding="utf-8"?>
<ds:datastoreItem xmlns:ds="http://schemas.openxmlformats.org/officeDocument/2006/customXml" ds:itemID="{9631717E-E91A-433E-BEC1-CCD8CF54B9ED}"/>
</file>

<file path=docProps/app.xml><?xml version="1.0" encoding="utf-8"?>
<Properties xmlns="http://schemas.openxmlformats.org/officeDocument/2006/extended-properties" xmlns:vt="http://schemas.openxmlformats.org/officeDocument/2006/docPropsVTypes">
  <Template>オービットデザイン</Template>
  <TotalTime>9625</TotalTime>
  <Words>736</Words>
  <Application>Microsoft Office PowerPoint</Application>
  <PresentationFormat>A4 210 x 297 mm</PresentationFormat>
  <Paragraphs>165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Ｐゴシック</vt:lpstr>
      <vt:lpstr>MS UI Gothic</vt:lpstr>
      <vt:lpstr>Arial</vt:lpstr>
      <vt:lpstr>Calibri</vt:lpstr>
      <vt:lpstr>Calibri Light</vt:lpstr>
      <vt:lpstr>オービットデザイン</vt:lpstr>
      <vt:lpstr>1_オービットデザイン</vt:lpstr>
      <vt:lpstr>お客様 ヒアリングシート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提案書</dc:title>
  <dc:creator>uehara</dc:creator>
  <cp:lastModifiedBy>hidenori</cp:lastModifiedBy>
  <cp:revision>1913</cp:revision>
  <cp:lastPrinted>2022-03-31T06:07:52Z</cp:lastPrinted>
  <dcterms:created xsi:type="dcterms:W3CDTF">2012-03-16T08:57:50Z</dcterms:created>
  <dcterms:modified xsi:type="dcterms:W3CDTF">2022-03-31T07:18:49Z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0x0101007F3515B079CED74D854A729F8434E75F</vt:lpwstr>
  </property>
</Properties>
</file>